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64" r:id="rId4"/>
    <p:sldId id="258" r:id="rId5"/>
    <p:sldId id="265" r:id="rId6"/>
    <p:sldId id="261" r:id="rId7"/>
    <p:sldId id="262" r:id="rId8"/>
    <p:sldId id="266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D499"/>
    <a:srgbClr val="00FFCC"/>
    <a:srgbClr val="66CCFF"/>
    <a:srgbClr val="262626"/>
    <a:srgbClr val="3399FF"/>
    <a:srgbClr val="E46C0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1" autoAdjust="0"/>
    <p:restoredTop sz="94614" autoAdjust="0"/>
  </p:normalViewPr>
  <p:slideViewPr>
    <p:cSldViewPr>
      <p:cViewPr varScale="1">
        <p:scale>
          <a:sx n="80" d="100"/>
          <a:sy n="80" d="100"/>
        </p:scale>
        <p:origin x="-1445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10.jpeg>
</file>

<file path=ppt/media/image2.jpg>
</file>

<file path=ppt/media/image3.jpeg>
</file>

<file path=ppt/media/image4.jpeg>
</file>

<file path=ppt/media/image5.JPG>
</file>

<file path=ppt/media/image6.JP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FilmGrain/>
                    </a14:imgEffect>
                    <a14:imgEffect>
                      <a14:colorTemperature colorTemp="59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50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11" r="9436"/>
          <a:stretch/>
        </p:blipFill>
        <p:spPr>
          <a:xfrm>
            <a:off x="1260674" y="152400"/>
            <a:ext cx="7759502" cy="4572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28599" y="4648200"/>
            <a:ext cx="8534401" cy="175260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marL="114300" lvl="0" algn="l"/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Using Vegetative Cover to Estimate          Occupancy of Predators Near SH100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09600" y="6248400"/>
            <a:ext cx="4876800" cy="533400"/>
          </a:xfrm>
          <a:solidFill>
            <a:schemeClr val="bg1">
              <a:lumMod val="50000"/>
              <a:lumOff val="50000"/>
            </a:schemeClr>
          </a:solidFill>
        </p:spPr>
        <p:txBody>
          <a:bodyPr anchor="ctr">
            <a:normAutofit/>
          </a:bodyPr>
          <a:lstStyle/>
          <a:p>
            <a:r>
              <a:rPr 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T. Miles Hopkins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4114800"/>
            <a:ext cx="3962400" cy="70788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Proposed Project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31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Vegetation Cover and Camera Array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6400"/>
            <a:ext cx="9144000" cy="51816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6400" y="1981200"/>
            <a:ext cx="5257800" cy="4038600"/>
          </a:xfrm>
          <a:solidFill>
            <a:srgbClr val="262626">
              <a:alpha val="94902"/>
            </a:srgbClr>
          </a:solidFill>
        </p:spPr>
        <p:txBody>
          <a:bodyPr anchor="ctr"/>
          <a:lstStyle/>
          <a:p>
            <a:pPr marL="457200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Camera array to monitor wildlife crossing structures (WCS) on SH100</a:t>
            </a:r>
          </a:p>
          <a:p>
            <a:pPr marL="457200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Using Habitat Array to determine expected crossing frequencies for WCS</a:t>
            </a:r>
          </a:p>
          <a:p>
            <a:pPr marL="457200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May be able to use Habitat Array for occupancy modelling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600200"/>
            <a:ext cx="9144000" cy="0"/>
          </a:xfrm>
          <a:prstGeom prst="line">
            <a:avLst/>
          </a:prstGeom>
          <a:ln w="76200"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1447800"/>
            <a:ext cx="9144000" cy="0"/>
          </a:xfrm>
          <a:prstGeom prst="line">
            <a:avLst/>
          </a:prstGeom>
          <a:ln w="762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7086600" y="3886200"/>
            <a:ext cx="1565620" cy="461665"/>
          </a:xfrm>
          <a:prstGeom prst="rect">
            <a:avLst/>
          </a:prstGeom>
          <a:solidFill>
            <a:srgbClr val="E1E1E1"/>
          </a:solidFill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WCS</a:t>
            </a:r>
          </a:p>
        </p:txBody>
      </p:sp>
    </p:spTree>
    <p:extLst>
      <p:ext uri="{BB962C8B-B14F-4D97-AF65-F5344CB8AC3E}">
        <p14:creationId xmlns:p14="http://schemas.microsoft.com/office/powerpoint/2010/main" val="237024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3810000" cy="5029200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WCS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built to protect and promote ocelot movement around SH100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Few ocelots, difficult to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monitor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Bobcats and coyotes used as approximates for ocelots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Easier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determine presence &amp;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absence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54" t="5251" r="23703" b="3194"/>
          <a:stretch/>
        </p:blipFill>
        <p:spPr>
          <a:xfrm>
            <a:off x="4195864" y="0"/>
            <a:ext cx="4948136" cy="6858000"/>
          </a:xfrm>
        </p:spPr>
      </p:pic>
      <p:sp>
        <p:nvSpPr>
          <p:cNvPr id="8" name="Rectangle 7"/>
          <p:cNvSpPr/>
          <p:nvPr/>
        </p:nvSpPr>
        <p:spPr>
          <a:xfrm>
            <a:off x="4114800" y="0"/>
            <a:ext cx="152400" cy="6629400"/>
          </a:xfrm>
          <a:prstGeom prst="rect">
            <a:avLst/>
          </a:prstGeom>
          <a:solidFill>
            <a:srgbClr val="30D4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304800"/>
            <a:ext cx="7543800" cy="1143000"/>
          </a:xfrm>
          <a:solidFill>
            <a:schemeClr val="bg1">
              <a:lumMod val="75000"/>
              <a:lumOff val="25000"/>
            </a:schemeClr>
          </a:solidFill>
        </p:spPr>
        <p:txBody>
          <a:bodyPr>
            <a:normAutofit/>
          </a:bodyPr>
          <a:lstStyle/>
          <a:p>
            <a:pPr algn="l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Predators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Around SH100</a:t>
            </a:r>
          </a:p>
        </p:txBody>
      </p:sp>
    </p:spTree>
    <p:extLst>
      <p:ext uri="{BB962C8B-B14F-4D97-AF65-F5344CB8AC3E}">
        <p14:creationId xmlns:p14="http://schemas.microsoft.com/office/powerpoint/2010/main" val="3174697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540" b="26536"/>
          <a:stretch/>
        </p:blipFill>
        <p:spPr>
          <a:xfrm>
            <a:off x="0" y="0"/>
            <a:ext cx="9144000" cy="14351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0" y="1282022"/>
            <a:ext cx="9144000" cy="153078"/>
            <a:chOff x="0" y="1981201"/>
            <a:chExt cx="9144000" cy="153078"/>
          </a:xfrm>
        </p:grpSpPr>
        <p:cxnSp>
          <p:nvCxnSpPr>
            <p:cNvPr id="10" name="Straight Connector 9"/>
            <p:cNvCxnSpPr/>
            <p:nvPr/>
          </p:nvCxnSpPr>
          <p:spPr>
            <a:xfrm rot="10800000">
              <a:off x="0" y="1981201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0" y="2134279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0800000">
              <a:off x="0" y="2057400"/>
              <a:ext cx="9144000" cy="0"/>
            </a:xfrm>
            <a:prstGeom prst="line">
              <a:avLst/>
            </a:prstGeom>
            <a:ln w="38100">
              <a:solidFill>
                <a:schemeClr val="tx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58220"/>
            <a:ext cx="8229600" cy="774699"/>
          </a:xfrm>
        </p:spPr>
        <p:txBody>
          <a:bodyPr/>
          <a:lstStyle/>
          <a:p>
            <a:pPr marL="114300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Occupancy Modelling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half" idx="1"/>
          </p:nvPr>
        </p:nvSpPr>
        <p:spPr>
          <a:xfrm>
            <a:off x="457200" y="2209800"/>
            <a:ext cx="4038600" cy="3829050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Occupancy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probability a patch is occupied by a species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Used to assess: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Species distribution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Habitat associations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Impacts of management actions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presence-absence at sites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Spatial and temporal</a:t>
            </a:r>
          </a:p>
        </p:txBody>
      </p:sp>
      <p:sp>
        <p:nvSpPr>
          <p:cNvPr id="26" name="Content Placeholder 25"/>
          <p:cNvSpPr>
            <a:spLocks noGrp="1"/>
          </p:cNvSpPr>
          <p:nvPr>
            <p:ph sz="half" idx="2"/>
          </p:nvPr>
        </p:nvSpPr>
        <p:spPr>
          <a:xfrm>
            <a:off x="4648200" y="2209800"/>
            <a:ext cx="4038600" cy="382905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Will use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MacKenzie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 al. (2002) approach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 probability &lt;1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Assume: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Single-season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Occupancy probability is similar across all sites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Detection probability is constant over both time and space (sites)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Closed population</a:t>
            </a:r>
          </a:p>
          <a:p>
            <a:endParaRPr lang="en-US" dirty="0"/>
          </a:p>
        </p:txBody>
      </p:sp>
      <p:grpSp>
        <p:nvGrpSpPr>
          <p:cNvPr id="32" name="Group 31"/>
          <p:cNvGrpSpPr/>
          <p:nvPr/>
        </p:nvGrpSpPr>
        <p:grpSpPr>
          <a:xfrm>
            <a:off x="152400" y="6038850"/>
            <a:ext cx="8839200" cy="685800"/>
            <a:chOff x="-2057400" y="2590800"/>
            <a:chExt cx="13060680" cy="1676400"/>
          </a:xfrm>
        </p:grpSpPr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057400" y="2590800"/>
              <a:ext cx="6804660" cy="16764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7260" y="2590800"/>
              <a:ext cx="6256020" cy="1676400"/>
            </a:xfrm>
            <a:prstGeom prst="rect">
              <a:avLst/>
            </a:prstGeom>
            <a:ln>
              <a:noFill/>
            </a:ln>
          </p:spPr>
        </p:pic>
      </p:grpSp>
      <p:sp>
        <p:nvSpPr>
          <p:cNvPr id="33" name="Rectangle 32"/>
          <p:cNvSpPr/>
          <p:nvPr/>
        </p:nvSpPr>
        <p:spPr>
          <a:xfrm>
            <a:off x="152400" y="6038850"/>
            <a:ext cx="8839200" cy="685800"/>
          </a:xfrm>
          <a:prstGeom prst="rect">
            <a:avLst/>
          </a:prstGeom>
          <a:noFill/>
          <a:ln>
            <a:solidFill>
              <a:schemeClr val="tx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91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 Occupancy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1295400"/>
            <a:ext cx="4038600" cy="28194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Originally intended for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thesis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emoved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due to difficulty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 to model for low-density carnivores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2895600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vegetation cover as a covariate for estimating occupancy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Three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occupancy models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bobcats alone, coyotes alone, and combined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5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70" r="551" b="33410"/>
          <a:stretch/>
        </p:blipFill>
        <p:spPr>
          <a:xfrm>
            <a:off x="0" y="4295776"/>
            <a:ext cx="9144000" cy="2562224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0" y="4267200"/>
            <a:ext cx="8915400" cy="0"/>
          </a:xfrm>
          <a:prstGeom prst="straightConnector1">
            <a:avLst/>
          </a:prstGeom>
          <a:ln w="76200">
            <a:solidFill>
              <a:srgbClr val="E46C0A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167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72222"/>
          <a:stretch/>
        </p:blipFill>
        <p:spPr>
          <a:xfrm>
            <a:off x="0" y="-1"/>
            <a:ext cx="9144000" cy="1905001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981200"/>
            <a:ext cx="8382000" cy="9144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Combining Veg Map and Occupancy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2971800"/>
            <a:ext cx="8458200" cy="3733800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Occupancy Model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Excel &amp;/or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 Studio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MacKenzie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et al. (2002) explains how to do it in Excel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Will attempt in Python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Probability that a species is present at site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 (): Primer &amp;/or Python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  <a:sym typeface="Symbol"/>
              </a:rPr>
              <a:t>Random bootstrap analysis based on vegetation cover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Vegetation map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ArcPy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&amp; Python</a:t>
            </a:r>
          </a:p>
          <a:p>
            <a:pPr marL="514350" indent="-514350">
              <a:buFont typeface="+mj-lt"/>
              <a:buAutoNum type="arabicPeriod"/>
            </a:pPr>
            <a:r>
              <a:rPr lang="en-US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Overlay the occupancy model onto the veg map to create a map of occupancy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Python</a:t>
            </a: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1447800"/>
            <a:ext cx="8001000" cy="457200"/>
            <a:chOff x="0" y="1752600"/>
            <a:chExt cx="8001000" cy="457200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0" y="2209800"/>
              <a:ext cx="8001000" cy="0"/>
            </a:xfrm>
            <a:prstGeom prst="line">
              <a:avLst/>
            </a:prstGeom>
            <a:ln w="76200"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0" y="2057400"/>
              <a:ext cx="7772400" cy="0"/>
            </a:xfrm>
            <a:prstGeom prst="line">
              <a:avLst/>
            </a:prstGeom>
            <a:ln w="7620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0" y="1905000"/>
              <a:ext cx="7543800" cy="0"/>
            </a:xfrm>
            <a:prstGeom prst="line">
              <a:avLst/>
            </a:prstGeom>
            <a:ln w="76200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0" y="1752600"/>
              <a:ext cx="7239000" cy="0"/>
            </a:xfrm>
            <a:prstGeom prst="line">
              <a:avLst/>
            </a:prstGeom>
            <a:ln w="76200"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26428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952500"/>
            <a:ext cx="5181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End Result: Occupancy Map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438400"/>
            <a:ext cx="5181600" cy="426720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color map surrounding SH100 and within the study area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vegetation cover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 expected occupancy by each predator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May be used to determine future WCS locations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vegetative cover can be measured can estimate expected occupancy by predators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4" t="3089" r="44872" b="2950"/>
          <a:stretch/>
        </p:blipFill>
        <p:spPr>
          <a:xfrm>
            <a:off x="-19050" y="0"/>
            <a:ext cx="3552825" cy="6858000"/>
          </a:xfrm>
        </p:spPr>
      </p:pic>
      <p:sp>
        <p:nvSpPr>
          <p:cNvPr id="11" name="Rectangle 10"/>
          <p:cNvSpPr/>
          <p:nvPr/>
        </p:nvSpPr>
        <p:spPr>
          <a:xfrm>
            <a:off x="3533775" y="0"/>
            <a:ext cx="76200" cy="685800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74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33800" y="952500"/>
            <a:ext cx="5181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End Result: Occupancy Map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3800" y="2438400"/>
            <a:ext cx="5181600" cy="426720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color map surrounding SH100 and within the study area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vegetation cover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Represent expected occupancy by each predator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May be used to determine future WCS locations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If vegetative cover can be measured can estimate expected occupancy by predators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4" t="3089" r="44872" b="2950"/>
          <a:stretch/>
        </p:blipFill>
        <p:spPr>
          <a:xfrm>
            <a:off x="-19050" y="0"/>
            <a:ext cx="3552825" cy="6858000"/>
          </a:xfrm>
        </p:spPr>
      </p:pic>
      <p:sp>
        <p:nvSpPr>
          <p:cNvPr id="11" name="Rectangle 10"/>
          <p:cNvSpPr/>
          <p:nvPr/>
        </p:nvSpPr>
        <p:spPr>
          <a:xfrm>
            <a:off x="3533775" y="0"/>
            <a:ext cx="76200" cy="6858000"/>
          </a:xfrm>
          <a:prstGeom prst="rect">
            <a:avLst/>
          </a:prstGeom>
          <a:solidFill>
            <a:schemeClr val="tx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4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366</Words>
  <Application>Microsoft Office PowerPoint</Application>
  <PresentationFormat>On-screen Show (4:3)</PresentationFormat>
  <Paragraphs>54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Using Vegetative Cover to Estimate          Occupancy of Predators Near SH100</vt:lpstr>
      <vt:lpstr>Vegetation Cover and Camera Array</vt:lpstr>
      <vt:lpstr> Predators Around SH100</vt:lpstr>
      <vt:lpstr>Occupancy Modelling</vt:lpstr>
      <vt:lpstr>My Occupancy Model</vt:lpstr>
      <vt:lpstr>Combining Veg Map and Occupancy</vt:lpstr>
      <vt:lpstr>End Result: Occupancy Map</vt:lpstr>
      <vt:lpstr>End Result: Occupancy Map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Hopkins</dc:creator>
  <cp:lastModifiedBy>Taylor Miles Hopkins</cp:lastModifiedBy>
  <cp:revision>35</cp:revision>
  <dcterms:created xsi:type="dcterms:W3CDTF">2006-08-16T00:00:00Z</dcterms:created>
  <dcterms:modified xsi:type="dcterms:W3CDTF">2019-03-06T19:47:54Z</dcterms:modified>
</cp:coreProperties>
</file>

<file path=docProps/thumbnail.jpeg>
</file>